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e3d9bbb6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e3d9bbb6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3d9bbb6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3d9bbb6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e3d9bbb6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e3d9bbb6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e3d9bbb6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e3d9bbb6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3d9bbb6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e3d9bbb6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e3d9bbb6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e3d9bbb6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e3d9bbb6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e3d9bbb6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e3d9bbb6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e3d9bbb6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e3d9bbb6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e3d9bbb6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e3d9bbb6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e3d9bbb6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e3d9bbb6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e3d9bbb6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e3d9bbb6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e3d9bbb6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e3d9bbb6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e3d9bbb6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10.jp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5.jpg"/><Relationship Id="rId10" Type="http://schemas.openxmlformats.org/officeDocument/2006/relationships/image" Target="../media/image24.jpg"/><Relationship Id="rId9" Type="http://schemas.openxmlformats.org/officeDocument/2006/relationships/image" Target="../media/image23.jpg"/><Relationship Id="rId5" Type="http://schemas.openxmlformats.org/officeDocument/2006/relationships/image" Target="../media/image14.jpg"/><Relationship Id="rId6" Type="http://schemas.openxmlformats.org/officeDocument/2006/relationships/image" Target="../media/image17.jpg"/><Relationship Id="rId7" Type="http://schemas.openxmlformats.org/officeDocument/2006/relationships/image" Target="../media/image25.jpg"/><Relationship Id="rId8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29.jpg"/><Relationship Id="rId13" Type="http://schemas.openxmlformats.org/officeDocument/2006/relationships/image" Target="../media/image37.jpg"/><Relationship Id="rId1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18.jpg"/><Relationship Id="rId9" Type="http://schemas.openxmlformats.org/officeDocument/2006/relationships/image" Target="../media/image41.jpg"/><Relationship Id="rId5" Type="http://schemas.openxmlformats.org/officeDocument/2006/relationships/image" Target="../media/image21.jpg"/><Relationship Id="rId6" Type="http://schemas.openxmlformats.org/officeDocument/2006/relationships/image" Target="../media/image36.jpg"/><Relationship Id="rId7" Type="http://schemas.openxmlformats.org/officeDocument/2006/relationships/image" Target="../media/image27.jpg"/><Relationship Id="rId8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Relationship Id="rId4" Type="http://schemas.openxmlformats.org/officeDocument/2006/relationships/image" Target="../media/image39.jpg"/><Relationship Id="rId5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8.jpg"/><Relationship Id="rId6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Relationship Id="rId4" Type="http://schemas.openxmlformats.org/officeDocument/2006/relationships/image" Target="../media/image3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jpg"/><Relationship Id="rId4" Type="http://schemas.openxmlformats.org/officeDocument/2006/relationships/image" Target="../media/image3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g"/><Relationship Id="rId4" Type="http://schemas.openxmlformats.org/officeDocument/2006/relationships/image" Target="../media/image6.jp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radiográfico de dos pinturas sobre vidrio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Andrés Gómez Arias y Stefan Daniel Nellen Mondragón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Thresholding: 33% menor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725" y="1017725"/>
            <a:ext cx="4226178" cy="31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1129" l="-1550" r="1549" t="-1130"/>
          <a:stretch/>
        </p:blipFill>
        <p:spPr>
          <a:xfrm>
            <a:off x="311700" y="1017725"/>
            <a:ext cx="4178462" cy="319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5">
            <a:alphaModFix/>
          </a:blip>
          <a:srcRect b="41493" l="0" r="0" t="0"/>
          <a:stretch/>
        </p:blipFill>
        <p:spPr>
          <a:xfrm>
            <a:off x="6896375" y="445025"/>
            <a:ext cx="19009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46650" y="4262825"/>
            <a:ext cx="84507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Pigmentos obscuros dejan pasar más luz. Existen zonas con mismo color, pero distinta opacidad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Se usan distintos pigmentos para el mismo color.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219550" y="386075"/>
            <a:ext cx="164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Detalles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0" y="958747"/>
            <a:ext cx="1645200" cy="23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750" y="958750"/>
            <a:ext cx="1510489" cy="233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925" y="3409699"/>
            <a:ext cx="1917250" cy="166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8169" y="3408475"/>
            <a:ext cx="1917249" cy="16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925" y="3426350"/>
            <a:ext cx="1850747" cy="123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9675" y="3426350"/>
            <a:ext cx="1470687" cy="123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6109050" y="958775"/>
            <a:ext cx="247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Santo Tomás, el crucifijo y el altar son zonas de alto detalle.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Escuadra y báculo pintados antes que el fondo.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70175" y="958738"/>
            <a:ext cx="1363674" cy="23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12288" y="958787"/>
            <a:ext cx="1100528" cy="23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Daño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50" y="3959349"/>
            <a:ext cx="1459875" cy="91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525" y="3959350"/>
            <a:ext cx="1347403" cy="9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925" y="3967188"/>
            <a:ext cx="1581650" cy="90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338" y="341650"/>
            <a:ext cx="1067638" cy="289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0975" y="341650"/>
            <a:ext cx="960350" cy="289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9150" y="1017726"/>
            <a:ext cx="1358237" cy="7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9">
            <a:alphaModFix/>
          </a:blip>
          <a:srcRect b="0" l="0" r="15768" t="0"/>
          <a:stretch/>
        </p:blipFill>
        <p:spPr>
          <a:xfrm>
            <a:off x="7509150" y="1762775"/>
            <a:ext cx="1358224" cy="6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6650" y="980300"/>
            <a:ext cx="1645551" cy="264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22200" y="980300"/>
            <a:ext cx="1543535" cy="26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59138" y="980300"/>
            <a:ext cx="1581675" cy="111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59150" y="2090524"/>
            <a:ext cx="1581650" cy="115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4869600" y="3456125"/>
            <a:ext cx="396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Daño en los bordes tiene correlación con tintes azules.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Daño en el centro fue restaurado con más detalle que el borde, pero también usando otros pigmentos. No se </a:t>
            </a:r>
            <a:r>
              <a:rPr lang="es">
                <a:solidFill>
                  <a:srgbClr val="FFFFFF"/>
                </a:solidFill>
              </a:rPr>
              <a:t>restauró completamente.</a:t>
            </a:r>
            <a:r>
              <a:rPr lang="e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resultados y discusión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63" y="1300388"/>
            <a:ext cx="1816650" cy="10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4">
            <a:alphaModFix/>
          </a:blip>
          <a:srcRect b="0" l="0" r="50000" t="0"/>
          <a:stretch/>
        </p:blipFill>
        <p:spPr>
          <a:xfrm>
            <a:off x="5666737" y="2919700"/>
            <a:ext cx="2668775" cy="17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925" y="1265500"/>
            <a:ext cx="1816650" cy="114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495850" y="1539325"/>
            <a:ext cx="39372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s" sz="1700">
                <a:solidFill>
                  <a:srgbClr val="FFFFFF"/>
                </a:solidFill>
              </a:rPr>
              <a:t>El vidrio es </a:t>
            </a:r>
            <a:r>
              <a:rPr lang="es" sz="1700">
                <a:solidFill>
                  <a:srgbClr val="FFFFFF"/>
                </a:solidFill>
              </a:rPr>
              <a:t>biselado</a:t>
            </a:r>
            <a:r>
              <a:rPr lang="es" sz="1700">
                <a:solidFill>
                  <a:srgbClr val="FFFFFF"/>
                </a:solidFill>
              </a:rPr>
              <a:t>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s" sz="1700">
                <a:solidFill>
                  <a:srgbClr val="FFFFFF"/>
                </a:solidFill>
              </a:rPr>
              <a:t>Se observa en ambos cuadros daño a lo </a:t>
            </a:r>
            <a:r>
              <a:rPr lang="es" sz="1700">
                <a:solidFill>
                  <a:srgbClr val="FFFFFF"/>
                </a:solidFill>
              </a:rPr>
              <a:t>largo</a:t>
            </a:r>
            <a:r>
              <a:rPr lang="es" sz="1700">
                <a:solidFill>
                  <a:srgbClr val="FFFFFF"/>
                </a:solidFill>
              </a:rPr>
              <a:t> del borde.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s" sz="1700">
                <a:solidFill>
                  <a:srgbClr val="FFFFFF"/>
                </a:solidFill>
              </a:rPr>
              <a:t>Presencia de restauraciones.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" sz="1700">
                <a:solidFill>
                  <a:schemeClr val="dk1"/>
                </a:solidFill>
              </a:rPr>
              <a:t>Primer plano tiene mayor transparencia.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" sz="1700">
                <a:solidFill>
                  <a:schemeClr val="dk1"/>
                </a:solidFill>
              </a:rPr>
              <a:t>Se observa la técnica de pintura inversa en detalles.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1907850"/>
            <a:ext cx="8520600" cy="13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¡Gracias por su atención!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Pintura inversa sobre vidrio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56625"/>
            <a:ext cx="2782225" cy="20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600" y="2656631"/>
            <a:ext cx="2782225" cy="208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33442" l="0" r="0" t="5796"/>
          <a:stretch/>
        </p:blipFill>
        <p:spPr>
          <a:xfrm>
            <a:off x="6265500" y="2656625"/>
            <a:ext cx="2575675" cy="20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b="0" l="6011" r="7235" t="3846"/>
          <a:stretch/>
        </p:blipFill>
        <p:spPr>
          <a:xfrm>
            <a:off x="5742425" y="90599"/>
            <a:ext cx="3098749" cy="22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4743300"/>
            <a:ext cx="5852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</a:rPr>
              <a:t>(Proyecto de restauración de Katelyn Fagan, autor original desconocido)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42125" y="1611650"/>
            <a:ext cx="4661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s" sz="1600">
                <a:solidFill>
                  <a:srgbClr val="FFFFFF"/>
                </a:solidFill>
              </a:rPr>
              <a:t>Detalles se pintan primero, fondo al final.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s" sz="1600">
                <a:solidFill>
                  <a:srgbClr val="FFFFFF"/>
                </a:solidFill>
              </a:rPr>
              <a:t>Orientación se invierte.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s" sz="1600">
                <a:solidFill>
                  <a:srgbClr val="FFFFFF"/>
                </a:solidFill>
              </a:rPr>
              <a:t>No se puede pintar sobre errores.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42125" y="1247150"/>
            <a:ext cx="51540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</a:rPr>
              <a:t>Se pinta en un vidrio y se muestra la imagen al inverso.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5680413" y="2346600"/>
            <a:ext cx="41751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s" sz="1165">
                <a:solidFill>
                  <a:srgbClr val="FFFFFF"/>
                </a:solidFill>
              </a:rPr>
              <a:t>Louis-Nicolas y Henri-Joseph van Blarenberghe</a:t>
            </a:r>
            <a:endParaRPr sz="1165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Filtros y herramientas digitales empleados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5121900" cy="3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</a:rPr>
              <a:t>Filtro mediano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</a:rPr>
              <a:t>CLAHE (contrast limited adaptive histogram equalization)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">
                <a:solidFill>
                  <a:srgbClr val="FFFFFF"/>
                </a:solidFill>
              </a:rPr>
              <a:t>Renormalización local del histograma cumulativo, donde se limita la pendiente del resultado.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</a:rPr>
              <a:t>Thresholding manual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">
                <a:solidFill>
                  <a:srgbClr val="FFFFFF"/>
                </a:solidFill>
              </a:rPr>
              <a:t>Histograma es dividido en dos clases a partir de un valor elegido manualmente.</a:t>
            </a:r>
            <a:br>
              <a:rPr lang="e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00" y="984252"/>
            <a:ext cx="3321900" cy="3738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G'(x, \, y) = \mathrm{mediana}\{G(x_1, \, y_1) | (x_1, \, y_1) \in N(x, \, y)\}" id="76" name="Google Shape;76;p15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675" y="1663850"/>
            <a:ext cx="4842374" cy="26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G' = G'_{min} + (G'_{max} - G'_{min}) \frac{H(G)}{N}" id="77" name="Google Shape;77;p15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675" y="3077250"/>
            <a:ext cx="3483850" cy="4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12613" y="4399800"/>
            <a:ext cx="521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</a:rPr>
              <a:t>X. Wanga y B. S. Wongk. Image Enhancement for Radiography Inspection. </a:t>
            </a:r>
            <a:r>
              <a:rPr lang="es" sz="700">
                <a:solidFill>
                  <a:srgbClr val="FFFFFF"/>
                </a:solidFill>
              </a:rPr>
              <a:t>URL</a:t>
            </a:r>
            <a:r>
              <a:rPr lang="es" sz="900">
                <a:solidFill>
                  <a:srgbClr val="FFFFFF"/>
                </a:solidFill>
              </a:rPr>
              <a:t>:</a:t>
            </a:r>
            <a:r>
              <a:rPr lang="e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https://www.ndt.net/article/icem2004/papers/64/64.htm</a:t>
            </a:r>
            <a:endParaRPr sz="900">
              <a:solidFill>
                <a:srgbClr val="FFFFFF"/>
              </a:solidFill>
              <a:highlight>
                <a:srgbClr val="E4E8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Facultas Sacra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643214" cy="35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050" y="660100"/>
            <a:ext cx="3646000" cy="390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958175" y="4619000"/>
            <a:ext cx="30795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Juan Nepomuceno de Saénz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859925" y="4619000"/>
            <a:ext cx="40899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es" sz="1290">
                <a:solidFill>
                  <a:srgbClr val="FFFFFF"/>
                </a:solidFill>
              </a:rPr>
              <a:t>Joseph Sebastian Klauber y Johann Baptist Klauber</a:t>
            </a:r>
            <a:endParaRPr sz="129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Facultas Inclyta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5525"/>
            <a:ext cx="4254000" cy="326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78" y="1185525"/>
            <a:ext cx="4253998" cy="326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898950" y="4614175"/>
            <a:ext cx="30795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Juan Nepomuceno de Saénz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859925" y="4619000"/>
            <a:ext cx="40899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es" sz="1290">
                <a:solidFill>
                  <a:srgbClr val="FFFFFF"/>
                </a:solidFill>
              </a:rPr>
              <a:t>Joseph Sebastian Klauber y Johann Baptist Klauber</a:t>
            </a:r>
            <a:endParaRPr sz="129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Radiografía (en positivo)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4260300" cy="3221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300" y="1170125"/>
            <a:ext cx="4260295" cy="3217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1500750" y="4468725"/>
            <a:ext cx="18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Facultas Sacra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878950" y="4468725"/>
            <a:ext cx="196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Facultas Inclyta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Filtro mediano y CLAHE: Mejora substancial de la imagen.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200" y="1127825"/>
            <a:ext cx="4313300" cy="32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00" y="1125838"/>
            <a:ext cx="4313301" cy="326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474250" y="4495575"/>
            <a:ext cx="18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Facultas Sacra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5883350" y="4495550"/>
            <a:ext cx="196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Facultas Inclyta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4294967295" type="title"/>
          </p:nvPr>
        </p:nvSpPr>
        <p:spPr>
          <a:xfrm>
            <a:off x="311700" y="1907850"/>
            <a:ext cx="8520600" cy="13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Análisis: Facultas Sacra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Thresholding: 33% mayor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200" y="1152488"/>
            <a:ext cx="4122848" cy="311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152500"/>
            <a:ext cx="4076236" cy="31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5">
            <a:alphaModFix/>
          </a:blip>
          <a:srcRect b="44912" l="0" r="0" t="0"/>
          <a:stretch/>
        </p:blipFill>
        <p:spPr>
          <a:xfrm>
            <a:off x="6675971" y="579800"/>
            <a:ext cx="198407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4359025"/>
            <a:ext cx="8450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Se observa que el pigmento blanco es el más </a:t>
            </a:r>
            <a:r>
              <a:rPr lang="es" sz="1400">
                <a:solidFill>
                  <a:srgbClr val="FFFFFF"/>
                </a:solidFill>
              </a:rPr>
              <a:t>radiopaco</a:t>
            </a:r>
            <a:r>
              <a:rPr lang="es" sz="1400">
                <a:solidFill>
                  <a:srgbClr val="FFFFFF"/>
                </a:solidFill>
              </a:rPr>
              <a:t>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